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92" r:id="rId2"/>
    <p:sldId id="308" r:id="rId3"/>
    <p:sldId id="301" r:id="rId4"/>
    <p:sldId id="287" r:id="rId5"/>
    <p:sldId id="258" r:id="rId6"/>
    <p:sldId id="259" r:id="rId7"/>
    <p:sldId id="302" r:id="rId8"/>
    <p:sldId id="304" r:id="rId9"/>
    <p:sldId id="307" r:id="rId10"/>
  </p:sldIdLst>
  <p:sldSz cx="9144000" cy="6858000" type="screen4x3"/>
  <p:notesSz cx="6858000" cy="99456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31" autoAdjust="0"/>
    <p:restoredTop sz="94660"/>
  </p:normalViewPr>
  <p:slideViewPr>
    <p:cSldViewPr>
      <p:cViewPr varScale="1">
        <p:scale>
          <a:sx n="81" d="100"/>
          <a:sy n="81" d="100"/>
        </p:scale>
        <p:origin x="1531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5D2A376-CF5A-415F-BA88-6851D716F3B0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51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2FFE857-68BA-466E-919E-9828A5A58E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28E30ED-5638-4C06-B3E6-21D0C94D071E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Documents and Settings\Admin\Рабочий стол\угадай\Зелёный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00938" y="6507163"/>
            <a:ext cx="1643062" cy="3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14678" y="3135354"/>
            <a:ext cx="4781044" cy="26511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214290"/>
            <a:ext cx="6072229" cy="9239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F89AFE1-09D6-4875-803E-732D33D3383E}" type="datetimeFigureOut">
              <a:rPr lang="ru-RU"/>
              <a:pPr>
                <a:defRPr/>
              </a:pPr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9085529-8AA8-4AD9-B820-20A9390774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22" r:id="rId2"/>
    <p:sldLayoutId id="2147483923" r:id="rId3"/>
    <p:sldLayoutId id="2147483924" r:id="rId4"/>
    <p:sldLayoutId id="2147483925" r:id="rId5"/>
    <p:sldLayoutId id="2147483926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mbr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1038" y="2565400"/>
            <a:ext cx="7578725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rgbClr val="1B587C"/>
              </a:buClr>
              <a:buSzPct val="95000"/>
              <a:defRPr/>
            </a:pPr>
            <a:r>
              <a:rPr lang="ru-RU" sz="8000" b="1" dirty="0">
                <a:solidFill>
                  <a:srgbClr val="95373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</a:rPr>
              <a:t>Премудрости этикета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-2465" y="462852"/>
            <a:ext cx="4714876" cy="1257320"/>
          </a:xfrm>
          <a:prstGeom prst="rect">
            <a:avLst/>
          </a:prstGeom>
          <a:noFill/>
          <a:ln>
            <a:noFill/>
          </a:ln>
        </p:spPr>
        <p:txBody>
          <a:bodyPr lIns="0" tIns="0" rIns="18288" bIns="0" anchor="b">
            <a:normAutofit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5600" b="1" kern="1200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ru-RU" sz="4000" dirty="0">
                <a:solidFill>
                  <a:schemeClr val="accent2">
                    <a:lumMod val="50000"/>
                  </a:schemeClr>
                </a:solidFill>
                <a:latin typeface="Calibri"/>
              </a:rPr>
              <a:t>Основы светской этики</a:t>
            </a:r>
          </a:p>
        </p:txBody>
      </p:sp>
      <p:pic>
        <p:nvPicPr>
          <p:cNvPr id="8197" name="Picture 4" descr="D:\картинки\дети и книга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5600" y="428625"/>
            <a:ext cx="2995613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УГАДАЙ СЛОВО</a:t>
            </a:r>
            <a:br>
              <a:rPr lang="ru-RU" dirty="0"/>
            </a:br>
            <a:r>
              <a:rPr lang="ru-RU" dirty="0"/>
              <a:t>31,20,10,12,6,20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2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chemeClr val="tx1"/>
                          </a:solidFill>
                        </a:rPr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Х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Ч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Ш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Ъ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Ю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solidFill>
                            <a:srgbClr val="FF0000"/>
                          </a:solidFill>
                        </a:rPr>
                        <a:t>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картинки\мальчи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162050"/>
            <a:ext cx="2841625" cy="518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ая прямоугольная выноска 4"/>
          <p:cNvSpPr/>
          <p:nvPr/>
        </p:nvSpPr>
        <p:spPr>
          <a:xfrm>
            <a:off x="3995738" y="836613"/>
            <a:ext cx="4719637" cy="2520950"/>
          </a:xfrm>
          <a:prstGeom prst="wedgeRoundRectCallou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8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Этикет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1331913" y="333375"/>
            <a:ext cx="7227887" cy="3490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49263" algn="just">
              <a:lnSpc>
                <a:spcPct val="115000"/>
              </a:lnSpc>
            </a:pPr>
            <a:r>
              <a:rPr lang="ru-RU" sz="2400" b="1" dirty="0">
                <a:latin typeface="Cambria" pitchFamily="18" charset="0"/>
                <a:cs typeface="Times New Roman" pitchFamily="18" charset="0"/>
              </a:rPr>
              <a:t>Этикет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 – установленные правила поведения для особых случаев. (В.В. </a:t>
            </a:r>
            <a:r>
              <a:rPr lang="ru-RU" sz="2400" dirty="0" err="1">
                <a:latin typeface="Cambria" pitchFamily="18" charset="0"/>
                <a:cs typeface="Times New Roman" pitchFamily="18" charset="0"/>
              </a:rPr>
              <a:t>Репкин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)</a:t>
            </a:r>
          </a:p>
          <a:p>
            <a:pPr indent="449263" algn="just">
              <a:lnSpc>
                <a:spcPct val="115000"/>
              </a:lnSpc>
            </a:pPr>
            <a:endParaRPr lang="ru-RU" sz="2400" dirty="0">
              <a:latin typeface="Cambria" pitchFamily="18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sz="2400" b="1" dirty="0">
                <a:latin typeface="Cambria" pitchFamily="18" charset="0"/>
                <a:cs typeface="Times New Roman" pitchFamily="18" charset="0"/>
              </a:rPr>
              <a:t>Этикет 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– установленный, принятый порядок поведения, форм обхождения.  (С.И. Ожегов)</a:t>
            </a:r>
          </a:p>
          <a:p>
            <a:pPr indent="449263" algn="just">
              <a:lnSpc>
                <a:spcPct val="115000"/>
              </a:lnSpc>
            </a:pPr>
            <a:endParaRPr lang="ru-RU" sz="2400" dirty="0">
              <a:latin typeface="Cambria" pitchFamily="18" charset="0"/>
              <a:cs typeface="Times New Roman" pitchFamily="18" charset="0"/>
            </a:endParaRPr>
          </a:p>
          <a:p>
            <a:pPr indent="449263" algn="just">
              <a:lnSpc>
                <a:spcPct val="115000"/>
              </a:lnSpc>
            </a:pPr>
            <a:r>
              <a:rPr lang="ru-RU" sz="2400" b="1" dirty="0">
                <a:latin typeface="Cambria" pitchFamily="18" charset="0"/>
                <a:cs typeface="Times New Roman" pitchFamily="18" charset="0"/>
              </a:rPr>
              <a:t>Этикет </a:t>
            </a:r>
            <a:r>
              <a:rPr lang="ru-RU" sz="2400" dirty="0">
                <a:latin typeface="Cambria" pitchFamily="18" charset="0"/>
                <a:cs typeface="Times New Roman" pitchFamily="18" charset="0"/>
              </a:rPr>
              <a:t>– это правила хорошего поведения.  </a:t>
            </a:r>
          </a:p>
          <a:p>
            <a:pPr indent="449263" algn="just">
              <a:lnSpc>
                <a:spcPct val="115000"/>
              </a:lnSpc>
            </a:pPr>
            <a:endParaRPr lang="ru-RU" sz="2400" dirty="0"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7538" y="4076700"/>
            <a:ext cx="2517775" cy="25923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3316" name="Picture 2" descr="picture"/>
          <p:cNvPicPr preferRelativeResize="0">
            <a:picLocks noChangeArrowheads="1"/>
          </p:cNvPicPr>
          <p:nvPr/>
        </p:nvPicPr>
        <p:blipFill>
          <a:blip r:embed="rId3">
            <a:lum bright="-12000" contrast="24000"/>
          </a:blip>
          <a:srcRect/>
          <a:stretch>
            <a:fillRect/>
          </a:stretch>
        </p:blipFill>
        <p:spPr bwMode="auto">
          <a:xfrm>
            <a:off x="2195513" y="4076700"/>
            <a:ext cx="1944687" cy="259238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2"/>
          <p:cNvSpPr>
            <a:spLocks noChangeArrowheads="1"/>
          </p:cNvSpPr>
          <p:nvPr/>
        </p:nvSpPr>
        <p:spPr bwMode="auto">
          <a:xfrm>
            <a:off x="323850" y="125413"/>
            <a:ext cx="5124450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44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Виды этикета</a:t>
            </a:r>
            <a:endParaRPr lang="ru-RU" sz="4400">
              <a:solidFill>
                <a:srgbClr val="953735"/>
              </a:solidFill>
              <a:latin typeface="Cambria" pitchFamily="18" charset="0"/>
              <a:cs typeface="Times New Roman" pitchFamily="18" charset="0"/>
            </a:endParaRPr>
          </a:p>
        </p:txBody>
      </p:sp>
      <p:sp>
        <p:nvSpPr>
          <p:cNvPr id="14339" name="Прямоугольник 3"/>
          <p:cNvSpPr>
            <a:spLocks noChangeArrowheads="1"/>
          </p:cNvSpPr>
          <p:nvPr/>
        </p:nvSpPr>
        <p:spPr bwMode="auto">
          <a:xfrm>
            <a:off x="684213" y="990600"/>
            <a:ext cx="8280400" cy="567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речевой;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столовый;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«выходного дня» (при посещении различных культурных мест);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религиозный;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повседневный;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служебный (а также студенческий, школьный и т.д.);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праздничный;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профессиональный (специализированный);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свадебный;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дипломатический;</a:t>
            </a:r>
          </a:p>
          <a:p>
            <a:pPr marL="342900" indent="-342900">
              <a:spcAft>
                <a:spcPts val="1000"/>
              </a:spcAft>
              <a:buSzPts val="1000"/>
              <a:buFont typeface="Symbol" pitchFamily="18" charset="2"/>
              <a:buChar char=""/>
              <a:tabLst>
                <a:tab pos="457200" algn="l"/>
              </a:tabLst>
            </a:pPr>
            <a:r>
              <a:rPr lang="ru-RU" sz="2400">
                <a:latin typeface="Cambria" pitchFamily="18" charset="0"/>
                <a:cs typeface="Times New Roman" pitchFamily="18" charset="0"/>
              </a:rPr>
              <a:t>траурный и т. д.</a:t>
            </a:r>
          </a:p>
        </p:txBody>
      </p:sp>
      <p:pic>
        <p:nvPicPr>
          <p:cNvPr id="14340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70738" y="5102225"/>
            <a:ext cx="1789112" cy="169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9925" y="173038"/>
            <a:ext cx="1728788" cy="163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3"/>
          <p:cNvSpPr>
            <a:spLocks noChangeArrowheads="1"/>
          </p:cNvSpPr>
          <p:nvPr/>
        </p:nvSpPr>
        <p:spPr bwMode="auto">
          <a:xfrm>
            <a:off x="261938" y="549275"/>
            <a:ext cx="8677275" cy="80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15000"/>
              </a:lnSpc>
            </a:pPr>
            <a:r>
              <a:rPr lang="ru-RU" sz="4400" b="1">
                <a:solidFill>
                  <a:srgbClr val="953735"/>
                </a:solidFill>
                <a:latin typeface="Cambria" pitchFamily="18" charset="0"/>
                <a:cs typeface="Times New Roman" pitchFamily="18" charset="0"/>
              </a:rPr>
              <a:t>Решение жизненных ситуаций</a:t>
            </a:r>
            <a:endParaRPr lang="ru-RU" sz="4400">
              <a:solidFill>
                <a:srgbClr val="953735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5363" name="Picture 6" descr="D:\картинки\школьники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8513" y="1700213"/>
            <a:ext cx="5041900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1331913" y="1484313"/>
            <a:ext cx="6511925" cy="22320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1. Ты вошел в раздевалку, там много ребят толпится. Рядом с тобой девочка, и ее все отталкивают. Как ты поступишь?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2. Утро, ты входишь в свой класс. В классе уже несколько твоих товарищей. Как ты войдешь в класс?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333375"/>
            <a:ext cx="90106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1331913" y="4149725"/>
            <a:ext cx="6656387" cy="20875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1. На перемене ты случайно налетаешь на одноклассника. Как поступишь в этой ситуации?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2. Когда пришли в буфет, на общем блюде лежали пирожки. Как ты будешь себя вести в этой ситуации?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509588" y="1509713"/>
            <a:ext cx="7375525" cy="2206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1. Утром по коридору навстречу тебе шла твоя учительница и учительница соседнего класса. Как ты поздороваешься?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2. Если ты поздоровался с учителем один раз, надо ли здороваться еще?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375" y="333375"/>
            <a:ext cx="9010650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кругленный прямоугольник 10"/>
          <p:cNvSpPr/>
          <p:nvPr/>
        </p:nvSpPr>
        <p:spPr>
          <a:xfrm>
            <a:off x="515938" y="3976688"/>
            <a:ext cx="7585075" cy="20875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1. Ты увидел, что твои одноклассники дерутся. Как ты поступишь?</a:t>
            </a:r>
          </a:p>
          <a:p>
            <a:pPr>
              <a:defRPr/>
            </a:pPr>
            <a:r>
              <a:rPr lang="ru-RU" sz="2400" dirty="0">
                <a:solidFill>
                  <a:schemeClr val="tx1"/>
                </a:solidFill>
                <a:latin typeface="+mj-lt"/>
              </a:rPr>
              <a:t>2. Девочка обозвала тебя на перемене. Что ты сделаешь?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51725" y="5157788"/>
            <a:ext cx="1487488" cy="148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750" y="2492375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8800" b="1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Молодцы!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Дети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Дети</Template>
  <TotalTime>686</TotalTime>
  <Words>319</Words>
  <Application>Microsoft Office PowerPoint</Application>
  <PresentationFormat>Экран (4:3)</PresentationFormat>
  <Paragraphs>98</Paragraphs>
  <Slides>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Cambria</vt:lpstr>
      <vt:lpstr>Georgia</vt:lpstr>
      <vt:lpstr>Symbol</vt:lpstr>
      <vt:lpstr>Дети</vt:lpstr>
      <vt:lpstr>Презентация PowerPoint</vt:lpstr>
      <vt:lpstr>УГАДАЙ СЛОВО 31,20,10,12,6,20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Молодцы!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Федотова Виктория Александровна</dc:creator>
  <cp:lastModifiedBy>nadenka-555@mail.ru</cp:lastModifiedBy>
  <cp:revision>75</cp:revision>
  <dcterms:created xsi:type="dcterms:W3CDTF">2010-08-21T04:08:07Z</dcterms:created>
  <dcterms:modified xsi:type="dcterms:W3CDTF">2020-05-08T18:06:00Z</dcterms:modified>
</cp:coreProperties>
</file>